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8" r:id="rId6"/>
    <p:sldId id="269" r:id="rId7"/>
    <p:sldId id="259" r:id="rId8"/>
    <p:sldId id="270" r:id="rId9"/>
    <p:sldId id="271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1B28A-6BCF-5A36-DB26-4517D26BCF93}" v="34" dt="2023-05-17T21:56:21.557"/>
    <p1510:client id="{CC6E36A7-D321-B59E-2DE9-F1D0F20B661B}" v="7" dt="2023-05-17T21:36:18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enne Coryell" userId="S::acoryell@schmitzandassociates.net::9822157a-cd07-4ebc-8489-f0447ea47b4c" providerId="AD" clId="Web-{5EC1B28A-6BCF-5A36-DB26-4517D26BCF93}"/>
    <pc:docChg chg="modSld">
      <pc:chgData name="Adrienne Coryell" userId="S::acoryell@schmitzandassociates.net::9822157a-cd07-4ebc-8489-f0447ea47b4c" providerId="AD" clId="Web-{5EC1B28A-6BCF-5A36-DB26-4517D26BCF93}" dt="2023-05-17T21:56:21.557" v="25" actId="14100"/>
      <pc:docMkLst>
        <pc:docMk/>
      </pc:docMkLst>
      <pc:sldChg chg="addSp modSp">
        <pc:chgData name="Adrienne Coryell" userId="S::acoryell@schmitzandassociates.net::9822157a-cd07-4ebc-8489-f0447ea47b4c" providerId="AD" clId="Web-{5EC1B28A-6BCF-5A36-DB26-4517D26BCF93}" dt="2023-05-17T21:53:32.584" v="2" actId="14100"/>
        <pc:sldMkLst>
          <pc:docMk/>
          <pc:sldMk cId="2407047977" sldId="256"/>
        </pc:sldMkLst>
        <pc:picChg chg="add mod">
          <ac:chgData name="Adrienne Coryell" userId="S::acoryell@schmitzandassociates.net::9822157a-cd07-4ebc-8489-f0447ea47b4c" providerId="AD" clId="Web-{5EC1B28A-6BCF-5A36-DB26-4517D26BCF93}" dt="2023-05-17T21:53:32.584" v="2" actId="14100"/>
          <ac:picMkLst>
            <pc:docMk/>
            <pc:sldMk cId="2407047977" sldId="256"/>
            <ac:picMk id="4" creationId="{2B526349-2A1B-FDB4-A949-F34EC9775149}"/>
          </ac:picMkLst>
        </pc:picChg>
      </pc:sldChg>
      <pc:sldChg chg="addSp modSp">
        <pc:chgData name="Adrienne Coryell" userId="S::acoryell@schmitzandassociates.net::9822157a-cd07-4ebc-8489-f0447ea47b4c" providerId="AD" clId="Web-{5EC1B28A-6BCF-5A36-DB26-4517D26BCF93}" dt="2023-05-17T21:54:17.241" v="6" actId="14100"/>
        <pc:sldMkLst>
          <pc:docMk/>
          <pc:sldMk cId="3443839067" sldId="258"/>
        </pc:sldMkLst>
        <pc:picChg chg="add mod">
          <ac:chgData name="Adrienne Coryell" userId="S::acoryell@schmitzandassociates.net::9822157a-cd07-4ebc-8489-f0447ea47b4c" providerId="AD" clId="Web-{5EC1B28A-6BCF-5A36-DB26-4517D26BCF93}" dt="2023-05-17T21:54:17.241" v="6" actId="14100"/>
          <ac:picMkLst>
            <pc:docMk/>
            <pc:sldMk cId="3443839067" sldId="258"/>
            <ac:picMk id="3" creationId="{EC19ED08-99F1-7C0F-F986-EFBCDF1C9956}"/>
          </ac:picMkLst>
        </pc:picChg>
        <pc:picChg chg="mod">
          <ac:chgData name="Adrienne Coryell" userId="S::acoryell@schmitzandassociates.net::9822157a-cd07-4ebc-8489-f0447ea47b4c" providerId="AD" clId="Web-{5EC1B28A-6BCF-5A36-DB26-4517D26BCF93}" dt="2023-05-17T21:53:49.647" v="3" actId="1076"/>
          <ac:picMkLst>
            <pc:docMk/>
            <pc:sldMk cId="3443839067" sldId="258"/>
            <ac:picMk id="4" creationId="{501DFDCB-6E5A-613D-1271-8326C1EF7E04}"/>
          </ac:picMkLst>
        </pc:picChg>
      </pc:sldChg>
      <pc:sldChg chg="addSp modSp">
        <pc:chgData name="Adrienne Coryell" userId="S::acoryell@schmitzandassociates.net::9822157a-cd07-4ebc-8489-f0447ea47b4c" providerId="AD" clId="Web-{5EC1B28A-6BCF-5A36-DB26-4517D26BCF93}" dt="2023-05-17T21:54:59.055" v="12" actId="14100"/>
        <pc:sldMkLst>
          <pc:docMk/>
          <pc:sldMk cId="3666013567" sldId="259"/>
        </pc:sldMkLst>
        <pc:picChg chg="add mod">
          <ac:chgData name="Adrienne Coryell" userId="S::acoryell@schmitzandassociates.net::9822157a-cd07-4ebc-8489-f0447ea47b4c" providerId="AD" clId="Web-{5EC1B28A-6BCF-5A36-DB26-4517D26BCF93}" dt="2023-05-17T21:54:59.055" v="12" actId="14100"/>
          <ac:picMkLst>
            <pc:docMk/>
            <pc:sldMk cId="3666013567" sldId="259"/>
            <ac:picMk id="3" creationId="{BE321051-803D-05CF-3E13-E58F0CF6B0E8}"/>
          </ac:picMkLst>
        </pc:picChg>
      </pc:sldChg>
      <pc:sldChg chg="addSp modSp">
        <pc:chgData name="Adrienne Coryell" userId="S::acoryell@schmitzandassociates.net::9822157a-cd07-4ebc-8489-f0447ea47b4c" providerId="AD" clId="Web-{5EC1B28A-6BCF-5A36-DB26-4517D26BCF93}" dt="2023-05-17T21:56:21.557" v="25" actId="14100"/>
        <pc:sldMkLst>
          <pc:docMk/>
          <pc:sldMk cId="3680706982" sldId="267"/>
        </pc:sldMkLst>
        <pc:picChg chg="add mod">
          <ac:chgData name="Adrienne Coryell" userId="S::acoryell@schmitzandassociates.net::9822157a-cd07-4ebc-8489-f0447ea47b4c" providerId="AD" clId="Web-{5EC1B28A-6BCF-5A36-DB26-4517D26BCF93}" dt="2023-05-17T21:56:21.557" v="25" actId="14100"/>
          <ac:picMkLst>
            <pc:docMk/>
            <pc:sldMk cId="3680706982" sldId="267"/>
            <ac:picMk id="4" creationId="{ED8D52B4-EFA4-92BE-587C-31A33DBA7642}"/>
          </ac:picMkLst>
        </pc:picChg>
      </pc:sldChg>
      <pc:sldChg chg="addSp modSp">
        <pc:chgData name="Adrienne Coryell" userId="S::acoryell@schmitzandassociates.net::9822157a-cd07-4ebc-8489-f0447ea47b4c" providerId="AD" clId="Web-{5EC1B28A-6BCF-5A36-DB26-4517D26BCF93}" dt="2023-05-17T21:54:40.617" v="9" actId="14100"/>
        <pc:sldMkLst>
          <pc:docMk/>
          <pc:sldMk cId="4024017992" sldId="269"/>
        </pc:sldMkLst>
        <pc:picChg chg="add mod">
          <ac:chgData name="Adrienne Coryell" userId="S::acoryell@schmitzandassociates.net::9822157a-cd07-4ebc-8489-f0447ea47b4c" providerId="AD" clId="Web-{5EC1B28A-6BCF-5A36-DB26-4517D26BCF93}" dt="2023-05-17T21:54:40.617" v="9" actId="14100"/>
          <ac:picMkLst>
            <pc:docMk/>
            <pc:sldMk cId="4024017992" sldId="269"/>
            <ac:picMk id="4" creationId="{BA16B15F-7C8C-2CCC-39A0-3B76A6A11C08}"/>
          </ac:picMkLst>
        </pc:picChg>
      </pc:sldChg>
      <pc:sldChg chg="addSp modSp">
        <pc:chgData name="Adrienne Coryell" userId="S::acoryell@schmitzandassociates.net::9822157a-cd07-4ebc-8489-f0447ea47b4c" providerId="AD" clId="Web-{5EC1B28A-6BCF-5A36-DB26-4517D26BCF93}" dt="2023-05-17T21:55:14.962" v="15" actId="14100"/>
        <pc:sldMkLst>
          <pc:docMk/>
          <pc:sldMk cId="85772085" sldId="270"/>
        </pc:sldMkLst>
        <pc:picChg chg="add mod">
          <ac:chgData name="Adrienne Coryell" userId="S::acoryell@schmitzandassociates.net::9822157a-cd07-4ebc-8489-f0447ea47b4c" providerId="AD" clId="Web-{5EC1B28A-6BCF-5A36-DB26-4517D26BCF93}" dt="2023-05-17T21:55:14.962" v="15" actId="14100"/>
          <ac:picMkLst>
            <pc:docMk/>
            <pc:sldMk cId="85772085" sldId="270"/>
            <ac:picMk id="2" creationId="{2D22D736-E913-E260-15D6-99A6E07DE67D}"/>
          </ac:picMkLst>
        </pc:picChg>
      </pc:sldChg>
      <pc:sldChg chg="addSp modSp">
        <pc:chgData name="Adrienne Coryell" userId="S::acoryell@schmitzandassociates.net::9822157a-cd07-4ebc-8489-f0447ea47b4c" providerId="AD" clId="Web-{5EC1B28A-6BCF-5A36-DB26-4517D26BCF93}" dt="2023-05-17T21:55:34.978" v="18" actId="14100"/>
        <pc:sldMkLst>
          <pc:docMk/>
          <pc:sldMk cId="1310580804" sldId="271"/>
        </pc:sldMkLst>
        <pc:picChg chg="add mod">
          <ac:chgData name="Adrienne Coryell" userId="S::acoryell@schmitzandassociates.net::9822157a-cd07-4ebc-8489-f0447ea47b4c" providerId="AD" clId="Web-{5EC1B28A-6BCF-5A36-DB26-4517D26BCF93}" dt="2023-05-17T21:55:34.978" v="18" actId="14100"/>
          <ac:picMkLst>
            <pc:docMk/>
            <pc:sldMk cId="1310580804" sldId="271"/>
            <ac:picMk id="2" creationId="{B42FC4BB-5B25-5E4F-33CF-414CAD5534C2}"/>
          </ac:picMkLst>
        </pc:picChg>
      </pc:sldChg>
      <pc:sldChg chg="addSp modSp">
        <pc:chgData name="Adrienne Coryell" userId="S::acoryell@schmitzandassociates.net::9822157a-cd07-4ebc-8489-f0447ea47b4c" providerId="AD" clId="Web-{5EC1B28A-6BCF-5A36-DB26-4517D26BCF93}" dt="2023-05-17T21:56:01.369" v="22" actId="14100"/>
        <pc:sldMkLst>
          <pc:docMk/>
          <pc:sldMk cId="1026425433" sldId="272"/>
        </pc:sldMkLst>
        <pc:picChg chg="add mod">
          <ac:chgData name="Adrienne Coryell" userId="S::acoryell@schmitzandassociates.net::9822157a-cd07-4ebc-8489-f0447ea47b4c" providerId="AD" clId="Web-{5EC1B28A-6BCF-5A36-DB26-4517D26BCF93}" dt="2023-05-17T21:56:01.369" v="22" actId="14100"/>
          <ac:picMkLst>
            <pc:docMk/>
            <pc:sldMk cId="1026425433" sldId="272"/>
            <ac:picMk id="2" creationId="{BDDA7C9D-86FC-37FC-BAE9-20E60BD8358D}"/>
          </ac:picMkLst>
        </pc:picChg>
        <pc:picChg chg="mod">
          <ac:chgData name="Adrienne Coryell" userId="S::acoryell@schmitzandassociates.net::9822157a-cd07-4ebc-8489-f0447ea47b4c" providerId="AD" clId="Web-{5EC1B28A-6BCF-5A36-DB26-4517D26BCF93}" dt="2023-05-17T21:55:41.540" v="19" actId="1076"/>
          <ac:picMkLst>
            <pc:docMk/>
            <pc:sldMk cId="1026425433" sldId="272"/>
            <ac:picMk id="4" creationId="{29D6F208-0C4C-764E-9F68-C29C91BBBE97}"/>
          </ac:picMkLst>
        </pc:picChg>
      </pc:sldChg>
    </pc:docChg>
  </pc:docChgLst>
  <pc:docChgLst>
    <pc:chgData name="Adrienne Coryell" userId="S::acoryell@schmitzandassociates.net::9822157a-cd07-4ebc-8489-f0447ea47b4c" providerId="AD" clId="Web-{CC6E36A7-D321-B59E-2DE9-F1D0F20B661B}"/>
    <pc:docChg chg="addSld delSld modSld">
      <pc:chgData name="Adrienne Coryell" userId="S::acoryell@schmitzandassociates.net::9822157a-cd07-4ebc-8489-f0447ea47b4c" providerId="AD" clId="Web-{CC6E36A7-D321-B59E-2DE9-F1D0F20B661B}" dt="2023-05-17T21:36:18.172" v="5"/>
      <pc:docMkLst>
        <pc:docMk/>
      </pc:docMkLst>
      <pc:sldChg chg="addSp delSp modSp">
        <pc:chgData name="Adrienne Coryell" userId="S::acoryell@schmitzandassociates.net::9822157a-cd07-4ebc-8489-f0447ea47b4c" providerId="AD" clId="Web-{CC6E36A7-D321-B59E-2DE9-F1D0F20B661B}" dt="2023-05-17T21:36:13.688" v="3"/>
        <pc:sldMkLst>
          <pc:docMk/>
          <pc:sldMk cId="2407047977" sldId="256"/>
        </pc:sldMkLst>
        <pc:picChg chg="add del mod">
          <ac:chgData name="Adrienne Coryell" userId="S::acoryell@schmitzandassociates.net::9822157a-cd07-4ebc-8489-f0447ea47b4c" providerId="AD" clId="Web-{CC6E36A7-D321-B59E-2DE9-F1D0F20B661B}" dt="2023-05-17T21:36:13.688" v="3"/>
          <ac:picMkLst>
            <pc:docMk/>
            <pc:sldMk cId="2407047977" sldId="256"/>
            <ac:picMk id="4" creationId="{27357409-D2F8-BFCD-7E93-F64CF4AF2C21}"/>
          </ac:picMkLst>
        </pc:picChg>
      </pc:sldChg>
      <pc:sldChg chg="new del">
        <pc:chgData name="Adrienne Coryell" userId="S::acoryell@schmitzandassociates.net::9822157a-cd07-4ebc-8489-f0447ea47b4c" providerId="AD" clId="Web-{CC6E36A7-D321-B59E-2DE9-F1D0F20B661B}" dt="2023-05-17T21:36:18.172" v="5"/>
        <pc:sldMkLst>
          <pc:docMk/>
          <pc:sldMk cId="1333471157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31FA7-812F-4A53-8EBD-ABE382C7E5D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12606" y="1194620"/>
            <a:ext cx="6994925" cy="2020734"/>
          </a:xfrm>
        </p:spPr>
        <p:txBody>
          <a:bodyPr>
            <a:normAutofit fontScale="90000"/>
          </a:bodyPr>
          <a:lstStyle/>
          <a:p>
            <a:r>
              <a:rPr lang="en-US" sz="5000">
                <a:solidFill>
                  <a:schemeClr val="tx1"/>
                </a:solidFill>
              </a:rPr>
              <a:t>Case Study:</a:t>
            </a:r>
            <a:br>
              <a:rPr lang="en-US" sz="5000">
                <a:solidFill>
                  <a:schemeClr val="tx1"/>
                </a:solidFill>
              </a:rPr>
            </a:br>
            <a:r>
              <a:rPr lang="en-US" sz="5000">
                <a:solidFill>
                  <a:schemeClr val="tx1"/>
                </a:solidFill>
              </a:rPr>
              <a:t>Pacifica Coastal Issues</a:t>
            </a:r>
            <a:r>
              <a:rPr lang="en-US" sz="5000"/>
              <a:t> </a:t>
            </a:r>
            <a:br>
              <a:rPr lang="en-US" sz="5000">
                <a:solidFill>
                  <a:schemeClr val="tx1"/>
                </a:solidFill>
              </a:rPr>
            </a:br>
            <a:endParaRPr lang="en-US" sz="50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BAC53-29D0-4428-A037-BD6489C93DB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50193" y="2851310"/>
            <a:ext cx="6857223" cy="202073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/>
              <a:t>Sue </a:t>
            </a:r>
            <a:r>
              <a:rPr lang="en-US" sz="2800" err="1"/>
              <a:t>Beckmeyer</a:t>
            </a:r>
            <a:r>
              <a:rPr lang="en-US" sz="2800"/>
              <a:t>, Pacifica City Councilmember</a:t>
            </a:r>
            <a:br>
              <a:rPr lang="en-US" sz="2800"/>
            </a:br>
            <a:r>
              <a:rPr lang="en-US" sz="2800"/>
              <a:t>Vice Chair, </a:t>
            </a:r>
            <a:r>
              <a:rPr lang="en-US" sz="2800" err="1"/>
              <a:t>CalCities</a:t>
            </a:r>
            <a:r>
              <a:rPr lang="en-US" sz="2800"/>
              <a:t> Coastal Cities Group</a:t>
            </a:r>
          </a:p>
          <a:p>
            <a:pPr marL="0" indent="0">
              <a:buNone/>
            </a:pPr>
            <a:r>
              <a:rPr lang="en-US" sz="2800"/>
              <a:t>May 18,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0473F-D95D-4E86-992B-4087AF237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" r="1867" b="3"/>
          <a:stretch/>
        </p:blipFill>
        <p:spPr>
          <a:xfrm>
            <a:off x="8307531" y="1415377"/>
            <a:ext cx="3000753" cy="3117454"/>
          </a:xfrm>
          <a:prstGeom prst="rect">
            <a:avLst/>
          </a:prstGeom>
        </p:spPr>
      </p:pic>
      <p:pic>
        <p:nvPicPr>
          <p:cNvPr id="4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2B526349-2A1B-FDB4-A949-F34EC9775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57"/>
            <a:ext cx="12188237" cy="68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4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F200-68FE-4638-AF70-241CC36447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0310" y="759599"/>
            <a:ext cx="3307679" cy="1255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About Pacifica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7A3FE7-2D09-37F1-5C33-19D989E9E0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40310" y="1835464"/>
            <a:ext cx="4911213" cy="36759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6 miles of coastline</a:t>
            </a:r>
          </a:p>
          <a:p>
            <a:r>
              <a:rPr lang="en-US">
                <a:solidFill>
                  <a:schemeClr val="tx1"/>
                </a:solidFill>
              </a:rPr>
              <a:t>Approx. 38,000 residents</a:t>
            </a:r>
          </a:p>
          <a:p>
            <a:r>
              <a:rPr lang="en-US">
                <a:solidFill>
                  <a:schemeClr val="tx1"/>
                </a:solidFill>
              </a:rPr>
              <a:t>4 Business Zones in Coastal Zone</a:t>
            </a:r>
          </a:p>
          <a:p>
            <a:r>
              <a:rPr lang="en-US">
                <a:solidFill>
                  <a:schemeClr val="tx1"/>
                </a:solidFill>
              </a:rPr>
              <a:t>6 out of 7 hotels in Coastal Zone</a:t>
            </a:r>
          </a:p>
          <a:p>
            <a:r>
              <a:rPr lang="en-US">
                <a:solidFill>
                  <a:schemeClr val="tx1"/>
                </a:solidFill>
              </a:rPr>
              <a:t>Surfing destination</a:t>
            </a:r>
          </a:p>
          <a:p>
            <a:r>
              <a:rPr lang="en-US">
                <a:solidFill>
                  <a:schemeClr val="tx1"/>
                </a:solidFill>
              </a:rPr>
              <a:t>Regional no-cost fishing pier </a:t>
            </a:r>
          </a:p>
          <a:p>
            <a:r>
              <a:rPr lang="en-US">
                <a:solidFill>
                  <a:schemeClr val="tx1"/>
                </a:solidFill>
              </a:rPr>
              <a:t>Historic golf course</a:t>
            </a:r>
          </a:p>
          <a:p>
            <a:r>
              <a:rPr lang="en-US">
                <a:solidFill>
                  <a:schemeClr val="tx1"/>
                </a:solidFill>
              </a:rPr>
              <a:t>Public infrastructure </a:t>
            </a:r>
          </a:p>
          <a:p>
            <a:endParaRPr lang="en-US">
              <a:solidFill>
                <a:schemeClr val="tx1"/>
              </a:solidFill>
            </a:endParaRPr>
          </a:p>
          <a:p>
            <a:pPr marL="502920" lvl="1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DFDCB-6E5A-613D-1271-8326C1EF7E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3" b="3"/>
          <a:stretch/>
        </p:blipFill>
        <p:spPr bwMode="auto">
          <a:xfrm>
            <a:off x="6756138" y="266540"/>
            <a:ext cx="3778286" cy="533065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C19ED08-99F1-7C0F-F986-EFBCDF1C9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3"/>
            <a:ext cx="12192000" cy="68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3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F200-68FE-4638-AF70-241CC36447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3331" y="394213"/>
            <a:ext cx="5373235" cy="1584899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Local Coastal Land Use Plan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7A3FE7-2D09-37F1-5C33-19D989E9E0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3331" y="1515735"/>
            <a:ext cx="6200383" cy="4207148"/>
          </a:xfrm>
        </p:spPr>
        <p:txBody>
          <a:bodyPr>
            <a:normAutofit/>
          </a:bodyPr>
          <a:lstStyle/>
          <a:p>
            <a:r>
              <a:rPr lang="en-US" sz="2400"/>
              <a:t>1980 LCLUP</a:t>
            </a:r>
          </a:p>
          <a:p>
            <a:r>
              <a:rPr lang="en-US" sz="2400"/>
              <a:t>2017-18 SLR Vulnerability Assessment &amp; Adaptation Plan</a:t>
            </a:r>
          </a:p>
          <a:p>
            <a:r>
              <a:rPr lang="en-US" sz="2400"/>
              <a:t>2019-20 LCLUP Adoption by City Council</a:t>
            </a:r>
          </a:p>
          <a:p>
            <a:r>
              <a:rPr lang="en-US" sz="2400"/>
              <a:t>June 2020-Feb 2023 CCC staff review of LCLUP</a:t>
            </a:r>
          </a:p>
          <a:p>
            <a:r>
              <a:rPr lang="en-US" sz="2400"/>
              <a:t>On CCC Agenda March 2023</a:t>
            </a:r>
          </a:p>
          <a:p>
            <a:r>
              <a:rPr lang="en-US" sz="2400"/>
              <a:t>Item post postponed at City’s request</a:t>
            </a:r>
          </a:p>
          <a:p>
            <a:r>
              <a:rPr lang="en-US" sz="2400"/>
              <a:t>City and Coastal staff working on revisions</a:t>
            </a:r>
          </a:p>
          <a:p>
            <a:pPr marL="502920" lvl="1" indent="0">
              <a:buNone/>
            </a:pPr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31B865A-E90C-C65F-60A8-22B1BEA8E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989" y="394213"/>
            <a:ext cx="4085814" cy="528381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A16B15F-7C8C-2CCC-39A0-3B76A6A11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36"/>
            <a:ext cx="12192000" cy="68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1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52C6-E9DF-4A5E-9BD0-415D701227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885" y="657251"/>
            <a:ext cx="4514536" cy="4600575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Varied Coastal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Issues Require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Varied Strategies</a:t>
            </a:r>
            <a:br>
              <a:rPr lang="en-US" sz="3600">
                <a:solidFill>
                  <a:schemeClr val="tx1"/>
                </a:solidFill>
              </a:rPr>
            </a:br>
            <a:br>
              <a:rPr lang="en-US" sz="3600">
                <a:solidFill>
                  <a:schemeClr val="tx1"/>
                </a:solidFill>
              </a:rPr>
            </a:br>
            <a:r>
              <a:rPr lang="en-US" sz="3600" i="1">
                <a:solidFill>
                  <a:schemeClr val="tx1"/>
                </a:solidFill>
              </a:rPr>
              <a:t>Nature base Adaptation 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8ED3E6-38FC-CC6F-956C-64840C6AE0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4" r="9643"/>
          <a:stretch/>
        </p:blipFill>
        <p:spPr bwMode="auto">
          <a:xfrm>
            <a:off x="4745420" y="657251"/>
            <a:ext cx="7215696" cy="408427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E321051-803D-05CF-3E13-E58F0CF6B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3"/>
            <a:ext cx="12192000" cy="68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1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34944B-049A-6B42-B117-471C0DE4082C}"/>
              </a:ext>
            </a:extLst>
          </p:cNvPr>
          <p:cNvSpPr txBox="1"/>
          <p:nvPr/>
        </p:nvSpPr>
        <p:spPr>
          <a:xfrm>
            <a:off x="662151" y="591182"/>
            <a:ext cx="5281449" cy="336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Varied Coastal Issues</a:t>
            </a:r>
            <a:r>
              <a:rPr lang="en-US" sz="4800"/>
              <a:t> </a:t>
            </a:r>
            <a:r>
              <a:rPr lang="en-US" sz="4800">
                <a:solidFill>
                  <a:schemeClr val="tx1"/>
                </a:solidFill>
              </a:rPr>
              <a:t>Require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Varied Strategies</a:t>
            </a:r>
          </a:p>
          <a:p>
            <a:pPr>
              <a:lnSpc>
                <a:spcPct val="200000"/>
              </a:lnSpc>
            </a:pPr>
            <a:r>
              <a:rPr lang="en-US" sz="4000" i="1"/>
              <a:t>Eminent Domain</a:t>
            </a:r>
            <a:endParaRPr lang="en-US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7A92F-D8AE-5647-AD00-12E2FD7477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/>
          <a:stretch/>
        </p:blipFill>
        <p:spPr bwMode="auto">
          <a:xfrm>
            <a:off x="5588016" y="433527"/>
            <a:ext cx="6088978" cy="450108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D22D736-E913-E260-15D6-99A6E07DE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3"/>
            <a:ext cx="12192000" cy="68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6E2C18-F2DE-7840-98AD-548E1CE0E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1257"/>
          <a:stretch/>
        </p:blipFill>
        <p:spPr bwMode="auto">
          <a:xfrm>
            <a:off x="5490106" y="575417"/>
            <a:ext cx="6144983" cy="450108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CFDC3-FB58-434F-9F68-2BEB3CB836DC}"/>
              </a:ext>
            </a:extLst>
          </p:cNvPr>
          <p:cNvSpPr txBox="1"/>
          <p:nvPr/>
        </p:nvSpPr>
        <p:spPr>
          <a:xfrm>
            <a:off x="556911" y="1036557"/>
            <a:ext cx="513955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Varied Coastal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Issues Require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Varied Strategies</a:t>
            </a:r>
          </a:p>
          <a:p>
            <a:pPr>
              <a:spcBef>
                <a:spcPts val="600"/>
              </a:spcBef>
            </a:pPr>
            <a:r>
              <a:rPr lang="en-US" sz="4000" i="1"/>
              <a:t>Short term: </a:t>
            </a:r>
          </a:p>
          <a:p>
            <a:pPr>
              <a:spcBef>
                <a:spcPts val="600"/>
              </a:spcBef>
            </a:pPr>
            <a:r>
              <a:rPr lang="en-US" sz="4000" i="1"/>
              <a:t>Emergency Repairs</a:t>
            </a:r>
            <a:endParaRPr lang="en-US" sz="4000"/>
          </a:p>
        </p:txBody>
      </p:sp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42FC4BB-5B25-5E4F-33CF-414CAD553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3"/>
            <a:ext cx="12192000" cy="68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8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D6F208-0C4C-764E-9F68-C29C91BBB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5" y="1621040"/>
            <a:ext cx="8830287" cy="41254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7DF61-DA6D-354D-8D16-0BE3E2B74F1E}"/>
              </a:ext>
            </a:extLst>
          </p:cNvPr>
          <p:cNvSpPr txBox="1"/>
          <p:nvPr/>
        </p:nvSpPr>
        <p:spPr>
          <a:xfrm>
            <a:off x="1291173" y="376839"/>
            <a:ext cx="10019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Varied Coastal Issues Require Varied Strategies</a:t>
            </a:r>
          </a:p>
          <a:p>
            <a:r>
              <a:rPr lang="en-US" sz="3600" i="1"/>
              <a:t>Long Term – Seawall &amp; Beach Nourishment</a:t>
            </a:r>
            <a:endParaRPr lang="en-US" sz="3600"/>
          </a:p>
        </p:txBody>
      </p:sp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DDA7C9D-86FC-37FC-BAE9-20E60BD83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3"/>
            <a:ext cx="12192000" cy="68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52C6-E9DF-4A5E-9BD0-415D701227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84263"/>
            <a:ext cx="5510213" cy="4689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D243303-D0B1-450E-A1B7-75FD7CCCD069}"/>
              </a:ext>
            </a:extLst>
          </p:cNvPr>
          <p:cNvSpPr txBox="1">
            <a:spLocks/>
          </p:cNvSpPr>
          <p:nvPr/>
        </p:nvSpPr>
        <p:spPr>
          <a:xfrm>
            <a:off x="7818120" y="2207168"/>
            <a:ext cx="3829594" cy="423934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7E7FEB-6623-E643-951A-3A9D3EB02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" r="1867" b="3"/>
          <a:stretch/>
        </p:blipFill>
        <p:spPr>
          <a:xfrm>
            <a:off x="8071946" y="3819720"/>
            <a:ext cx="1346911" cy="1399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C8A18-24A5-E242-88EF-26C62983E2E3}"/>
              </a:ext>
            </a:extLst>
          </p:cNvPr>
          <p:cNvSpPr txBox="1"/>
          <p:nvPr/>
        </p:nvSpPr>
        <p:spPr>
          <a:xfrm>
            <a:off x="6464526" y="2361171"/>
            <a:ext cx="50127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Sue </a:t>
            </a:r>
            <a:r>
              <a:rPr lang="en-US" sz="3200" err="1"/>
              <a:t>Beckmeyer</a:t>
            </a:r>
            <a:endParaRPr lang="en-US" sz="3200"/>
          </a:p>
          <a:p>
            <a:r>
              <a:rPr lang="en-US" sz="3200" err="1"/>
              <a:t>sbeckmeyer@pacifica.gov</a:t>
            </a:r>
            <a:endParaRPr lang="en-US" sz="3200"/>
          </a:p>
          <a:p>
            <a:endParaRPr lang="en-US"/>
          </a:p>
        </p:txBody>
      </p:sp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D8D52B4-EFA4-92BE-587C-31A33DBA7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36"/>
            <a:ext cx="12192000" cy="68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0698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0dc9ef-cd0b-4dd5-9055-0a7a0e61ef49">
      <Terms xmlns="http://schemas.microsoft.com/office/infopath/2007/PartnerControls"/>
    </lcf76f155ced4ddcb4097134ff3c332f>
    <TaxCatchAll xmlns="574b4011-f19c-4686-8a27-7e6f9eaa84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F8C99C6870494682056C5C6B1902D2" ma:contentTypeVersion="16" ma:contentTypeDescription="Create a new document." ma:contentTypeScope="" ma:versionID="1e507efc84acf91738004af61564b137">
  <xsd:schema xmlns:xsd="http://www.w3.org/2001/XMLSchema" xmlns:xs="http://www.w3.org/2001/XMLSchema" xmlns:p="http://schemas.microsoft.com/office/2006/metadata/properties" xmlns:ns2="a10dc9ef-cd0b-4dd5-9055-0a7a0e61ef49" xmlns:ns3="574b4011-f19c-4686-8a27-7e6f9eaa84be" targetNamespace="http://schemas.microsoft.com/office/2006/metadata/properties" ma:root="true" ma:fieldsID="f28120c5d36097bdb3687fd4b38755ff" ns2:_="" ns3:_="">
    <xsd:import namespace="a10dc9ef-cd0b-4dd5-9055-0a7a0e61ef49"/>
    <xsd:import namespace="574b4011-f19c-4686-8a27-7e6f9eaa84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dc9ef-cd0b-4dd5-9055-0a7a0e61e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dfad84e-fd33-4940-8933-a096bae74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b4011-f19c-4686-8a27-7e6f9eaa84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ea2c518-c7d8-4041-b6a2-5ffdbaaba3d1}" ma:internalName="TaxCatchAll" ma:showField="CatchAllData" ma:web="574b4011-f19c-4686-8a27-7e6f9eaa84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631991-B675-4730-82C1-5B3CCB681441}">
  <ds:schemaRefs>
    <ds:schemaRef ds:uri="574b4011-f19c-4686-8a27-7e6f9eaa84be"/>
    <ds:schemaRef ds:uri="a10dc9ef-cd0b-4dd5-9055-0a7a0e61ef4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D151FC7-CCC4-457B-9C3A-A25445F07A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4A6912-FAD4-40B4-AE70-A61700B4E8D5}">
  <ds:schemaRefs>
    <ds:schemaRef ds:uri="574b4011-f19c-4686-8a27-7e6f9eaa84be"/>
    <ds:schemaRef ds:uri="a10dc9ef-cd0b-4dd5-9055-0a7a0e61ef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Frame</vt:lpstr>
      <vt:lpstr>Case Study: Pacifica Coastal Issues  </vt:lpstr>
      <vt:lpstr>About Pacifica</vt:lpstr>
      <vt:lpstr>Local Coastal Land Use Plan</vt:lpstr>
      <vt:lpstr>Varied Coastal Issues Require Varied Strategies  Nature base Adaptation 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Commission Annual Report to the City Council</dc:title>
  <dc:creator>Murdock, Christian</dc:creator>
  <cp:revision>23</cp:revision>
  <dcterms:created xsi:type="dcterms:W3CDTF">2021-06-09T22:50:35Z</dcterms:created>
  <dcterms:modified xsi:type="dcterms:W3CDTF">2023-05-17T21:56:21Z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0x0101001FF8C99C6870494682056C5C6B1902D2</vt:lpwstr>
  </property>
  <property fmtid="{D5CDD505-2E9C-101B-9397-08002B2CF9AE}" pid="3" name="MediaServiceImageTags">
    <vt:lpwstr/>
  </property>
</Properties>
</file>